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58" r:id="rId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2"/>
    <a:srgbClr val="FF4343"/>
    <a:srgbClr val="00C8BA"/>
    <a:srgbClr val="C5FFFB"/>
    <a:srgbClr val="C9FFFB"/>
    <a:srgbClr val="00968B"/>
    <a:srgbClr val="009E93"/>
    <a:srgbClr val="006D64"/>
    <a:srgbClr val="54BCEB"/>
    <a:srgbClr val="D9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1667" autoAdjust="0"/>
  </p:normalViewPr>
  <p:slideViewPr>
    <p:cSldViewPr>
      <p:cViewPr varScale="1">
        <p:scale>
          <a:sx n="117" d="100"/>
          <a:sy n="117" d="100"/>
        </p:scale>
        <p:origin x="-1506" y="-102"/>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20/12/2019</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dirty="0"/>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SILVER MENU</a:t>
            </a:r>
          </a:p>
        </p:txBody>
      </p:sp>
      <p:sp>
        <p:nvSpPr>
          <p:cNvPr id="4" name="Slide Number Placeholder 3"/>
          <p:cNvSpPr>
            <a:spLocks noGrp="1"/>
          </p:cNvSpPr>
          <p:nvPr>
            <p:ph type="sldNum" sz="quarter" idx="10"/>
          </p:nvPr>
        </p:nvSpPr>
        <p:spPr/>
        <p:txBody>
          <a:bodyPr/>
          <a:lstStyle/>
          <a:p>
            <a:fld id="{22D8F38C-0513-424D-9F07-ACE2DBD6F960}" type="slidenum">
              <a:rPr lang="en-GB" smtClean="0"/>
              <a:t>1</a:t>
            </a:fld>
            <a:endParaRPr lang="en-GB" dirty="0"/>
          </a:p>
        </p:txBody>
      </p:sp>
    </p:spTree>
    <p:extLst>
      <p:ext uri="{BB962C8B-B14F-4D97-AF65-F5344CB8AC3E}">
        <p14:creationId xmlns:p14="http://schemas.microsoft.com/office/powerpoint/2010/main" val="17941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20/12/2019</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dirty="0"/>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E0E0BB3-0196-4B19-AB85-9DD3F27C52F6}"/>
              </a:ext>
            </a:extLst>
          </p:cNvPr>
          <p:cNvPicPr>
            <a:picLocks noChangeAspect="1"/>
          </p:cNvPicPr>
          <p:nvPr/>
        </p:nvPicPr>
        <p:blipFill>
          <a:blip r:embed="rId3">
            <a:lum/>
          </a:blip>
          <a:stretch>
            <a:fillRect/>
          </a:stretch>
        </p:blipFill>
        <p:spPr>
          <a:xfrm>
            <a:off x="-47034" y="-43763"/>
            <a:ext cx="10118367" cy="6965704"/>
          </a:xfrm>
          <a:prstGeom prst="rect">
            <a:avLst/>
          </a:prstGeom>
        </p:spPr>
      </p:pic>
      <p:graphicFrame>
        <p:nvGraphicFramePr>
          <p:cNvPr id="10" name="Table 9"/>
          <p:cNvGraphicFramePr>
            <a:graphicFrameLocks noGrp="1"/>
          </p:cNvGraphicFramePr>
          <p:nvPr/>
        </p:nvGraphicFramePr>
        <p:xfrm>
          <a:off x="-1235242" y="7555832"/>
          <a:ext cx="208280" cy="365760"/>
        </p:xfrm>
        <a:graphic>
          <a:graphicData uri="http://schemas.openxmlformats.org/drawingml/2006/table">
            <a:tbl>
              <a:tblPr/>
              <a:tblGrid>
                <a:gridCol w="208280">
                  <a:extLst>
                    <a:ext uri="{9D8B030D-6E8A-4147-A177-3AD203B41FA5}">
                      <a16:colId xmlns:a16="http://schemas.microsoft.com/office/drawing/2014/main" xmlns="" val="20000"/>
                    </a:ext>
                  </a:extLst>
                </a:gridCol>
              </a:tblGrid>
              <a:tr h="0">
                <a:tc>
                  <a:txBody>
                    <a:bodyPr/>
                    <a:lstStyle/>
                    <a:p>
                      <a:endParaRPr lang="en-GB" dirty="0"/>
                    </a:p>
                  </a:txBody>
                  <a:tcP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tcPr>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35B645F6-9C1E-4BA8-942C-BB4E3E4CEC13}"/>
              </a:ext>
            </a:extLst>
          </p:cNvPr>
          <p:cNvGraphicFramePr>
            <a:graphicFrameLocks noGrp="1"/>
          </p:cNvGraphicFramePr>
          <p:nvPr>
            <p:extLst>
              <p:ext uri="{D42A27DB-BD31-4B8C-83A1-F6EECF244321}">
                <p14:modId xmlns:p14="http://schemas.microsoft.com/office/powerpoint/2010/main" val="3802758323"/>
              </p:ext>
            </p:extLst>
          </p:nvPr>
        </p:nvGraphicFramePr>
        <p:xfrm>
          <a:off x="104283" y="860438"/>
          <a:ext cx="8630263" cy="1834042"/>
        </p:xfrm>
        <a:graphic>
          <a:graphicData uri="http://schemas.openxmlformats.org/drawingml/2006/table">
            <a:tbl>
              <a:tblPr firstRow="1" bandRow="1">
                <a:tableStyleId>{2D5ABB26-0587-4C30-8999-92F81FD0307C}</a:tableStyleId>
              </a:tblPr>
              <a:tblGrid>
                <a:gridCol w="638175">
                  <a:extLst>
                    <a:ext uri="{9D8B030D-6E8A-4147-A177-3AD203B41FA5}">
                      <a16:colId xmlns:a16="http://schemas.microsoft.com/office/drawing/2014/main" xmlns="" val="3931940056"/>
                    </a:ext>
                  </a:extLst>
                </a:gridCol>
                <a:gridCol w="792088">
                  <a:extLst>
                    <a:ext uri="{9D8B030D-6E8A-4147-A177-3AD203B41FA5}">
                      <a16:colId xmlns:a16="http://schemas.microsoft.com/office/drawing/2014/main" xmlns="" val="1802426597"/>
                    </a:ext>
                  </a:extLst>
                </a:gridCol>
                <a:gridCol w="1440000">
                  <a:extLst>
                    <a:ext uri="{9D8B030D-6E8A-4147-A177-3AD203B41FA5}">
                      <a16:colId xmlns:a16="http://schemas.microsoft.com/office/drawing/2014/main" xmlns="" val="2213713473"/>
                    </a:ext>
                  </a:extLst>
                </a:gridCol>
                <a:gridCol w="1440000">
                  <a:extLst>
                    <a:ext uri="{9D8B030D-6E8A-4147-A177-3AD203B41FA5}">
                      <a16:colId xmlns:a16="http://schemas.microsoft.com/office/drawing/2014/main" xmlns="" val="42676253"/>
                    </a:ext>
                  </a:extLst>
                </a:gridCol>
                <a:gridCol w="1440000">
                  <a:extLst>
                    <a:ext uri="{9D8B030D-6E8A-4147-A177-3AD203B41FA5}">
                      <a16:colId xmlns:a16="http://schemas.microsoft.com/office/drawing/2014/main" xmlns="" val="4290988203"/>
                    </a:ext>
                  </a:extLst>
                </a:gridCol>
                <a:gridCol w="1440000">
                  <a:extLst>
                    <a:ext uri="{9D8B030D-6E8A-4147-A177-3AD203B41FA5}">
                      <a16:colId xmlns:a16="http://schemas.microsoft.com/office/drawing/2014/main" xmlns="" val="3195512949"/>
                    </a:ext>
                  </a:extLst>
                </a:gridCol>
                <a:gridCol w="1440000">
                  <a:extLst>
                    <a:ext uri="{9D8B030D-6E8A-4147-A177-3AD203B41FA5}">
                      <a16:colId xmlns:a16="http://schemas.microsoft.com/office/drawing/2014/main" xmlns="" val="1114242205"/>
                    </a:ext>
                  </a:extLst>
                </a:gridCol>
              </a:tblGrid>
              <a:tr h="288032">
                <a:tc rowSpan="5">
                  <a:txBody>
                    <a:bodyPr/>
                    <a:lstStyle/>
                    <a:p>
                      <a:pPr algn="l"/>
                      <a:r>
                        <a:rPr lang="en-GB" sz="900" b="1" dirty="0">
                          <a:latin typeface="Century Gothic" panose="020B0502020202020204" pitchFamily="34" charset="0"/>
                        </a:rPr>
                        <a:t>Week 1</a:t>
                      </a:r>
                    </a:p>
                    <a:p>
                      <a:pPr algn="l"/>
                      <a:r>
                        <a:rPr lang="en-GB" sz="800" b="1" dirty="0">
                          <a:latin typeface="Century Gothic" panose="020B0502020202020204" pitchFamily="34" charset="0"/>
                        </a:rPr>
                        <a:t>06/01/20</a:t>
                      </a:r>
                    </a:p>
                    <a:p>
                      <a:pPr algn="l"/>
                      <a:r>
                        <a:rPr lang="en-GB" sz="800" b="1" dirty="0">
                          <a:latin typeface="Century Gothic" panose="020B0502020202020204" pitchFamily="34" charset="0"/>
                        </a:rPr>
                        <a:t>27/01/20</a:t>
                      </a:r>
                    </a:p>
                    <a:p>
                      <a:pPr algn="l"/>
                      <a:r>
                        <a:rPr lang="en-GB" sz="800" b="1" dirty="0">
                          <a:latin typeface="Century Gothic" panose="020B0502020202020204" pitchFamily="34" charset="0"/>
                        </a:rPr>
                        <a:t>24/02/20</a:t>
                      </a:r>
                    </a:p>
                    <a:p>
                      <a:pPr algn="l"/>
                      <a:r>
                        <a:rPr lang="en-GB" sz="800" b="1" dirty="0">
                          <a:latin typeface="Century Gothic" panose="020B0502020202020204" pitchFamily="34" charset="0"/>
                        </a:rPr>
                        <a:t>16/03/20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Cheese</a:t>
                      </a:r>
                      <a:r>
                        <a:rPr lang="en-GB" sz="800" baseline="0" dirty="0">
                          <a:highlight>
                            <a:srgbClr val="FFF0D2"/>
                          </a:highlight>
                          <a:latin typeface="Century Gothic" panose="020B0502020202020204" pitchFamily="34" charset="0"/>
                        </a:rPr>
                        <a:t> &amp; Tomato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Pizza</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Pork Sausage</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&amp; Mash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Chicken, Stuffing,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Chicken</a:t>
                      </a:r>
                      <a:r>
                        <a:rPr lang="en-GB" sz="800" baseline="0" dirty="0">
                          <a:highlight>
                            <a:srgbClr val="FFF0D2"/>
                          </a:highlight>
                          <a:latin typeface="Century Gothic" panose="020B0502020202020204" pitchFamily="34" charset="0"/>
                        </a:rPr>
                        <a:t> Curry </a:t>
                      </a:r>
                    </a:p>
                    <a:p>
                      <a:r>
                        <a:rPr lang="en-GB" sz="800" baseline="0" dirty="0">
                          <a:highlight>
                            <a:srgbClr val="FFF0D2"/>
                          </a:highlight>
                          <a:latin typeface="Century Gothic" panose="020B0502020202020204" pitchFamily="34" charset="0"/>
                        </a:rPr>
                        <a:t>with Rice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Fingers 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1472932877"/>
                  </a:ext>
                </a:extLst>
              </a:tr>
              <a:tr h="309823">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Lentil &amp; Sweet Potato Curry 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Jacket Potato with </a:t>
                      </a:r>
                      <a:r>
                        <a:rPr lang="en-GB" sz="800" baseline="0">
                          <a:highlight>
                            <a:srgbClr val="FFF0D2"/>
                          </a:highlight>
                          <a:latin typeface="Century Gothic" panose="020B0502020202020204" pitchFamily="34" charset="0"/>
                        </a:rPr>
                        <a:t>Cheese &amp; Beans</a:t>
                      </a:r>
                      <a:endParaRPr lang="en-GB" sz="800" baseline="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Quorn Roast pieces ,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Jacket Potato with Beans &amp; Cheese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Vegetarian</a:t>
                      </a:r>
                      <a:r>
                        <a:rPr lang="en-GB" sz="800" baseline="0" dirty="0">
                          <a:highlight>
                            <a:srgbClr val="FFF0D2"/>
                          </a:highlight>
                          <a:latin typeface="Century Gothic" panose="020B0502020202020204" pitchFamily="34" charset="0"/>
                        </a:rPr>
                        <a:t> </a:t>
                      </a:r>
                    </a:p>
                    <a:p>
                      <a:r>
                        <a:rPr lang="en-GB" sz="800" baseline="0" dirty="0">
                          <a:highlight>
                            <a:srgbClr val="FFF0D2"/>
                          </a:highlight>
                          <a:latin typeface="Century Gothic" panose="020B0502020202020204" pitchFamily="34" charset="0"/>
                        </a:rPr>
                        <a:t>Sausage &amp;</a:t>
                      </a:r>
                      <a:r>
                        <a:rPr lang="en-GB" sz="800" dirty="0">
                          <a:highlight>
                            <a:srgbClr val="FFF0D2"/>
                          </a:highlight>
                          <a:latin typeface="Century Gothic" panose="020B0502020202020204" pitchFamily="34" charset="0"/>
                        </a:rPr>
                        <a:t>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4258717763"/>
                  </a:ext>
                </a:extLst>
              </a:tr>
              <a:tr h="289560">
                <a:tc vMerge="1">
                  <a:txBody>
                    <a:bodyPr/>
                    <a:lstStyle/>
                    <a:p>
                      <a:endParaRPr lang="en-GB" dirty="0"/>
                    </a:p>
                  </a:txBody>
                  <a:tcPr>
                    <a:solidFill>
                      <a:srgbClr val="FFF0D2"/>
                    </a:solidFill>
                  </a:tcPr>
                </a:tc>
                <a:tc>
                  <a:txBody>
                    <a:bodyPr/>
                    <a:lstStyle/>
                    <a:p>
                      <a:pPr algn="l"/>
                      <a:r>
                        <a:rPr lang="en-GB" sz="800" baseline="0" dirty="0">
                          <a:latin typeface="Century Gothic" panose="020B0502020202020204" pitchFamily="34" charset="0"/>
                        </a:rPr>
                        <a:t>Option 3</a:t>
                      </a:r>
                    </a:p>
                    <a:p>
                      <a:pPr algn="l"/>
                      <a:r>
                        <a:rPr lang="en-GB" sz="800" dirty="0">
                          <a:latin typeface="Century Gothic" panose="020B0502020202020204" pitchFamily="34" charset="0"/>
                        </a:rPr>
                        <a:t>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Jacket Potato with</a:t>
                      </a:r>
                      <a:r>
                        <a:rPr lang="en-GB" sz="800" baseline="0" dirty="0">
                          <a:highlight>
                            <a:srgbClr val="FFF0D2"/>
                          </a:highlight>
                          <a:latin typeface="Century Gothic" panose="020B0502020202020204" pitchFamily="34" charset="0"/>
                        </a:rPr>
                        <a:t> Beans &amp; Cheese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 Soup with ½ Cheese Filled Baguette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Tomato Soup with ½ Cheese Filled Baguette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2401932975"/>
                  </a:ext>
                </a:extLst>
              </a:tr>
              <a:tr h="289560">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Sweetcorn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Cauliflower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Swede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Carrots</a:t>
                      </a:r>
                    </a:p>
                    <a:p>
                      <a:r>
                        <a:rPr lang="en-GB" sz="800" dirty="0">
                          <a:highlight>
                            <a:srgbClr val="FFF0D2"/>
                          </a:highlight>
                          <a:latin typeface="Century Gothic" panose="020B0502020202020204" pitchFamily="34" charset="0"/>
                        </a:rPr>
                        <a:t>Green Beans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Broccoli</a:t>
                      </a:r>
                    </a:p>
                    <a:p>
                      <a:r>
                        <a:rPr lang="en-GB" sz="800" baseline="0" dirty="0">
                          <a:highlight>
                            <a:srgbClr val="FFF0D2"/>
                          </a:highlight>
                          <a:latin typeface="Century Gothic" panose="020B0502020202020204" pitchFamily="34" charset="0"/>
                        </a:rPr>
                        <a:t>Sweetcorn</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1686126894"/>
                  </a:ext>
                </a:extLst>
              </a:tr>
              <a:tr h="492922">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Fruit</a:t>
                      </a:r>
                      <a:r>
                        <a:rPr lang="en-GB" sz="800" baseline="0" dirty="0">
                          <a:highlight>
                            <a:srgbClr val="FFF0D2"/>
                          </a:highlight>
                          <a:latin typeface="Century Gothic" panose="020B0502020202020204" pitchFamily="34" charset="0"/>
                        </a:rPr>
                        <a:t> Sponge with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Chocolate Cake</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 </a:t>
                      </a:r>
                      <a:r>
                        <a:rPr lang="en-GB" sz="800" dirty="0">
                          <a:highlight>
                            <a:srgbClr val="FFF0D2"/>
                          </a:highlight>
                          <a:latin typeface="Century Gothic" panose="020B0502020202020204" pitchFamily="34" charset="0"/>
                        </a:rPr>
                        <a:t>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Shortbread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Syrup Sponge with Custard</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Apple, Cheese &amp; Crackers</a:t>
                      </a:r>
                    </a:p>
                    <a:p>
                      <a:r>
                        <a:rPr lang="en-GB" sz="800" dirty="0">
                          <a:highlight>
                            <a:srgbClr val="FFF0D2"/>
                          </a:highlight>
                          <a:latin typeface="Century Gothic" panose="020B0502020202020204" pitchFamily="34" charset="0"/>
                        </a:rPr>
                        <a:t>Fruit /Yoghurt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3354820727"/>
                  </a:ext>
                </a:extLst>
              </a:tr>
            </a:tbl>
          </a:graphicData>
        </a:graphic>
      </p:graphicFrame>
      <p:graphicFrame>
        <p:nvGraphicFramePr>
          <p:cNvPr id="22" name="Table 21">
            <a:extLst>
              <a:ext uri="{FF2B5EF4-FFF2-40B4-BE49-F238E27FC236}">
                <a16:creationId xmlns:a16="http://schemas.microsoft.com/office/drawing/2014/main" xmlns="" id="{3406E967-3FDD-40B4-AC66-51D0F24BF7E4}"/>
              </a:ext>
            </a:extLst>
          </p:cNvPr>
          <p:cNvGraphicFramePr>
            <a:graphicFrameLocks noGrp="1"/>
          </p:cNvGraphicFramePr>
          <p:nvPr>
            <p:extLst>
              <p:ext uri="{D42A27DB-BD31-4B8C-83A1-F6EECF244321}">
                <p14:modId xmlns:p14="http://schemas.microsoft.com/office/powerpoint/2010/main" val="3006365173"/>
              </p:ext>
            </p:extLst>
          </p:nvPr>
        </p:nvGraphicFramePr>
        <p:xfrm>
          <a:off x="129366" y="2735705"/>
          <a:ext cx="8639258" cy="1837509"/>
        </p:xfrm>
        <a:graphic>
          <a:graphicData uri="http://schemas.openxmlformats.org/drawingml/2006/table">
            <a:tbl>
              <a:tblPr firstRow="1" bandRow="1">
                <a:tableStyleId>{2D5ABB26-0587-4C30-8999-92F81FD0307C}</a:tableStyleId>
              </a:tblPr>
              <a:tblGrid>
                <a:gridCol w="647170">
                  <a:extLst>
                    <a:ext uri="{9D8B030D-6E8A-4147-A177-3AD203B41FA5}">
                      <a16:colId xmlns:a16="http://schemas.microsoft.com/office/drawing/2014/main" xmlns="" val="3931940056"/>
                    </a:ext>
                  </a:extLst>
                </a:gridCol>
                <a:gridCol w="792088">
                  <a:extLst>
                    <a:ext uri="{9D8B030D-6E8A-4147-A177-3AD203B41FA5}">
                      <a16:colId xmlns:a16="http://schemas.microsoft.com/office/drawing/2014/main" xmlns="" val="1802426597"/>
                    </a:ext>
                  </a:extLst>
                </a:gridCol>
                <a:gridCol w="1440000">
                  <a:extLst>
                    <a:ext uri="{9D8B030D-6E8A-4147-A177-3AD203B41FA5}">
                      <a16:colId xmlns:a16="http://schemas.microsoft.com/office/drawing/2014/main" xmlns="" val="2213713473"/>
                    </a:ext>
                  </a:extLst>
                </a:gridCol>
                <a:gridCol w="1440000">
                  <a:extLst>
                    <a:ext uri="{9D8B030D-6E8A-4147-A177-3AD203B41FA5}">
                      <a16:colId xmlns:a16="http://schemas.microsoft.com/office/drawing/2014/main" xmlns="" val="42676253"/>
                    </a:ext>
                  </a:extLst>
                </a:gridCol>
                <a:gridCol w="1440000">
                  <a:extLst>
                    <a:ext uri="{9D8B030D-6E8A-4147-A177-3AD203B41FA5}">
                      <a16:colId xmlns:a16="http://schemas.microsoft.com/office/drawing/2014/main" xmlns="" val="4290988203"/>
                    </a:ext>
                  </a:extLst>
                </a:gridCol>
                <a:gridCol w="1440000">
                  <a:extLst>
                    <a:ext uri="{9D8B030D-6E8A-4147-A177-3AD203B41FA5}">
                      <a16:colId xmlns:a16="http://schemas.microsoft.com/office/drawing/2014/main" xmlns="" val="3195512949"/>
                    </a:ext>
                  </a:extLst>
                </a:gridCol>
                <a:gridCol w="1440000">
                  <a:extLst>
                    <a:ext uri="{9D8B030D-6E8A-4147-A177-3AD203B41FA5}">
                      <a16:colId xmlns:a16="http://schemas.microsoft.com/office/drawing/2014/main" xmlns="" val="1114242205"/>
                    </a:ext>
                  </a:extLst>
                </a:gridCol>
              </a:tblGrid>
              <a:tr h="374469">
                <a:tc rowSpan="5">
                  <a:txBody>
                    <a:bodyPr/>
                    <a:lstStyle/>
                    <a:p>
                      <a:pPr algn="l"/>
                      <a:r>
                        <a:rPr lang="en-GB" sz="900" b="1" dirty="0">
                          <a:latin typeface="Century Gothic" panose="020B0502020202020204" pitchFamily="34" charset="0"/>
                        </a:rPr>
                        <a:t>Week 2</a:t>
                      </a:r>
                    </a:p>
                    <a:p>
                      <a:pPr algn="l"/>
                      <a:r>
                        <a:rPr lang="en-GB" sz="800" b="1" dirty="0">
                          <a:latin typeface="Century Gothic" panose="020B0502020202020204" pitchFamily="34" charset="0"/>
                        </a:rPr>
                        <a:t>13/01/20</a:t>
                      </a:r>
                    </a:p>
                    <a:p>
                      <a:pPr algn="l"/>
                      <a:r>
                        <a:rPr lang="en-GB" sz="800" b="1" dirty="0">
                          <a:latin typeface="Century Gothic" panose="020B0502020202020204" pitchFamily="34" charset="0"/>
                        </a:rPr>
                        <a:t>03/02/20</a:t>
                      </a:r>
                    </a:p>
                    <a:p>
                      <a:pPr algn="l"/>
                      <a:r>
                        <a:rPr lang="en-GB" sz="800" b="1" dirty="0">
                          <a:latin typeface="Century Gothic" panose="020B0502020202020204" pitchFamily="34" charset="0"/>
                        </a:rPr>
                        <a:t>02/03/20</a:t>
                      </a:r>
                    </a:p>
                    <a:p>
                      <a:pPr algn="l"/>
                      <a:r>
                        <a:rPr lang="en-GB" sz="800" b="1" dirty="0">
                          <a:latin typeface="Century Gothic" panose="020B0502020202020204" pitchFamily="34" charset="0"/>
                        </a:rPr>
                        <a:t>23/03/20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&amp; Tomato Pizza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Sausage Roll with Wedges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Pork Gammon</a:t>
                      </a:r>
                      <a:r>
                        <a:rPr lang="en-GB" sz="800" baseline="0" dirty="0">
                          <a:highlight>
                            <a:srgbClr val="FFF0D2"/>
                          </a:highlight>
                          <a:latin typeface="Century Gothic" panose="020B0502020202020204" pitchFamily="34" charset="0"/>
                        </a:rPr>
                        <a:t> </a:t>
                      </a: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Sweet &amp; Sour Chicken</a:t>
                      </a:r>
                    </a:p>
                    <a:p>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Breaded Fish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1472932877"/>
                  </a:ext>
                </a:extLst>
              </a:tr>
              <a:tr h="319418">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Mexican</a:t>
                      </a:r>
                      <a:r>
                        <a:rPr lang="en-GB" sz="800" baseline="0" dirty="0">
                          <a:highlight>
                            <a:srgbClr val="FFF0D2"/>
                          </a:highlight>
                          <a:latin typeface="Century Gothic" panose="020B0502020202020204" pitchFamily="34" charset="0"/>
                        </a:rPr>
                        <a:t> Beans</a:t>
                      </a:r>
                      <a:r>
                        <a:rPr lang="en-GB" sz="800" dirty="0">
                          <a:highlight>
                            <a:srgbClr val="FFF0D2"/>
                          </a:highlight>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with Beans &amp;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Quorn Roast Pieces with 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Jacket Potato with Beans &amp;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Frittata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4258717763"/>
                  </a:ext>
                </a:extLst>
              </a:tr>
              <a:tr h="30849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3</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Tomato Soup with ½ Cheese Filled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Tomato Soup with ½ Cheese Filled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2401932975"/>
                  </a:ext>
                </a:extLst>
              </a:tr>
              <a:tr h="308496">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Peas</a:t>
                      </a:r>
                    </a:p>
                    <a:p>
                      <a:r>
                        <a:rPr lang="en-GB" sz="800" dirty="0">
                          <a:highlight>
                            <a:srgbClr val="FFF0D2"/>
                          </a:highlight>
                          <a:latin typeface="Century Gothic" panose="020B0502020202020204" pitchFamily="34" charset="0"/>
                        </a:rPr>
                        <a:t>Sweetcorn</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Carrots</a:t>
                      </a:r>
                    </a:p>
                    <a:p>
                      <a:r>
                        <a:rPr lang="en-GB" sz="800" dirty="0">
                          <a:highlight>
                            <a:srgbClr val="FFF0D2"/>
                          </a:highlight>
                          <a:latin typeface="Century Gothic" panose="020B0502020202020204" pitchFamily="34" charset="0"/>
                        </a:rPr>
                        <a:t>Broccoli</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p>
                    <a:p>
                      <a:r>
                        <a:rPr lang="en-GB" sz="800" baseline="0" dirty="0">
                          <a:highlight>
                            <a:srgbClr val="FFF0D2"/>
                          </a:highlight>
                          <a:latin typeface="Century Gothic" panose="020B0502020202020204" pitchFamily="34" charset="0"/>
                        </a:rPr>
                        <a:t>Swede</a:t>
                      </a:r>
                      <a:endParaRPr lang="en-GB" sz="800" dirty="0">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Green</a:t>
                      </a:r>
                      <a:r>
                        <a:rPr lang="en-GB" sz="800" baseline="0" dirty="0">
                          <a:highlight>
                            <a:srgbClr val="FFF0D2"/>
                          </a:highlight>
                          <a:latin typeface="Century Gothic" panose="020B0502020202020204" pitchFamily="34" charset="0"/>
                        </a:rPr>
                        <a:t> Beans</a:t>
                      </a:r>
                      <a:endParaRPr lang="en-GB" sz="800" dirty="0">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3444803479"/>
                  </a:ext>
                </a:extLst>
              </a:tr>
              <a:tr h="442971">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Pear Sponge &amp; Custard</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Iced</a:t>
                      </a:r>
                      <a:r>
                        <a:rPr lang="en-GB" sz="800" baseline="0" dirty="0">
                          <a:highlight>
                            <a:srgbClr val="FFF0D2"/>
                          </a:highlight>
                          <a:latin typeface="Century Gothic" panose="020B0502020202020204" pitchFamily="34" charset="0"/>
                        </a:rPr>
                        <a:t> Sponge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Chocolate</a:t>
                      </a:r>
                      <a:r>
                        <a:rPr lang="en-GB" sz="800" baseline="0" dirty="0">
                          <a:highlight>
                            <a:srgbClr val="FFF0D2"/>
                          </a:highlight>
                          <a:latin typeface="Century Gothic" panose="020B0502020202020204" pitchFamily="34" charset="0"/>
                        </a:rPr>
                        <a:t> &amp; Mandarin Brownie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Banana</a:t>
                      </a:r>
                      <a:r>
                        <a:rPr lang="en-GB" sz="800" baseline="0" dirty="0">
                          <a:highlight>
                            <a:srgbClr val="FFF0D2"/>
                          </a:highlight>
                          <a:latin typeface="Century Gothic" panose="020B0502020202020204" pitchFamily="34" charset="0"/>
                        </a:rPr>
                        <a:t> Sponge &amp;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 </a:t>
                      </a:r>
                      <a:r>
                        <a:rPr lang="en-GB" sz="800" dirty="0">
                          <a:highlight>
                            <a:srgbClr val="FFF0D2"/>
                          </a:highlight>
                          <a:latin typeface="Century Gothic" panose="020B0502020202020204" pitchFamily="34" charset="0"/>
                        </a:rPr>
                        <a:t>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Apple, Cheese &amp; Crackers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Fruit /</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Yoghurt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3354820727"/>
                  </a:ext>
                </a:extLst>
              </a:tr>
            </a:tbl>
          </a:graphicData>
        </a:graphic>
      </p:graphicFrame>
      <p:graphicFrame>
        <p:nvGraphicFramePr>
          <p:cNvPr id="24" name="Table 23">
            <a:extLst>
              <a:ext uri="{FF2B5EF4-FFF2-40B4-BE49-F238E27FC236}">
                <a16:creationId xmlns:a16="http://schemas.microsoft.com/office/drawing/2014/main" xmlns="" id="{A9CC0170-FA06-4913-A21C-7DF206AE3C1D}"/>
              </a:ext>
            </a:extLst>
          </p:cNvPr>
          <p:cNvGraphicFramePr>
            <a:graphicFrameLocks noGrp="1"/>
          </p:cNvGraphicFramePr>
          <p:nvPr>
            <p:extLst>
              <p:ext uri="{D42A27DB-BD31-4B8C-83A1-F6EECF244321}">
                <p14:modId xmlns:p14="http://schemas.microsoft.com/office/powerpoint/2010/main" val="3407832886"/>
              </p:ext>
            </p:extLst>
          </p:nvPr>
        </p:nvGraphicFramePr>
        <p:xfrm>
          <a:off x="138361" y="4609574"/>
          <a:ext cx="8637500" cy="1920240"/>
        </p:xfrm>
        <a:graphic>
          <a:graphicData uri="http://schemas.openxmlformats.org/drawingml/2006/table">
            <a:tbl>
              <a:tblPr firstRow="1" bandRow="1">
                <a:tableStyleId>{2D5ABB26-0587-4C30-8999-92F81FD0307C}</a:tableStyleId>
              </a:tblPr>
              <a:tblGrid>
                <a:gridCol w="645412">
                  <a:extLst>
                    <a:ext uri="{9D8B030D-6E8A-4147-A177-3AD203B41FA5}">
                      <a16:colId xmlns:a16="http://schemas.microsoft.com/office/drawing/2014/main" xmlns="" val="3931940056"/>
                    </a:ext>
                  </a:extLst>
                </a:gridCol>
                <a:gridCol w="792088">
                  <a:extLst>
                    <a:ext uri="{9D8B030D-6E8A-4147-A177-3AD203B41FA5}">
                      <a16:colId xmlns:a16="http://schemas.microsoft.com/office/drawing/2014/main" xmlns="" val="1802426597"/>
                    </a:ext>
                  </a:extLst>
                </a:gridCol>
                <a:gridCol w="1440000">
                  <a:extLst>
                    <a:ext uri="{9D8B030D-6E8A-4147-A177-3AD203B41FA5}">
                      <a16:colId xmlns:a16="http://schemas.microsoft.com/office/drawing/2014/main" xmlns="" val="2213713473"/>
                    </a:ext>
                  </a:extLst>
                </a:gridCol>
                <a:gridCol w="1440000">
                  <a:extLst>
                    <a:ext uri="{9D8B030D-6E8A-4147-A177-3AD203B41FA5}">
                      <a16:colId xmlns:a16="http://schemas.microsoft.com/office/drawing/2014/main" xmlns="" val="42676253"/>
                    </a:ext>
                  </a:extLst>
                </a:gridCol>
                <a:gridCol w="1440000">
                  <a:extLst>
                    <a:ext uri="{9D8B030D-6E8A-4147-A177-3AD203B41FA5}">
                      <a16:colId xmlns:a16="http://schemas.microsoft.com/office/drawing/2014/main" xmlns="" val="4290988203"/>
                    </a:ext>
                  </a:extLst>
                </a:gridCol>
                <a:gridCol w="1440000">
                  <a:extLst>
                    <a:ext uri="{9D8B030D-6E8A-4147-A177-3AD203B41FA5}">
                      <a16:colId xmlns:a16="http://schemas.microsoft.com/office/drawing/2014/main" xmlns="" val="3195512949"/>
                    </a:ext>
                  </a:extLst>
                </a:gridCol>
                <a:gridCol w="1440000">
                  <a:extLst>
                    <a:ext uri="{9D8B030D-6E8A-4147-A177-3AD203B41FA5}">
                      <a16:colId xmlns:a16="http://schemas.microsoft.com/office/drawing/2014/main" xmlns="" val="1114242205"/>
                    </a:ext>
                  </a:extLst>
                </a:gridCol>
              </a:tblGrid>
              <a:tr h="308629">
                <a:tc rowSpan="5">
                  <a:txBody>
                    <a:bodyPr/>
                    <a:lstStyle/>
                    <a:p>
                      <a:pPr algn="l"/>
                      <a:r>
                        <a:rPr lang="en-GB" sz="900" b="1" dirty="0">
                          <a:latin typeface="Century Gothic" panose="020B0502020202020204" pitchFamily="34" charset="0"/>
                        </a:rPr>
                        <a:t>Week 3</a:t>
                      </a:r>
                    </a:p>
                    <a:p>
                      <a:pPr algn="l"/>
                      <a:r>
                        <a:rPr lang="en-GB" sz="800" b="1" dirty="0">
                          <a:latin typeface="Century Gothic" panose="020B0502020202020204" pitchFamily="34" charset="0"/>
                        </a:rPr>
                        <a:t>20/01/20</a:t>
                      </a:r>
                    </a:p>
                    <a:p>
                      <a:pPr algn="l"/>
                      <a:r>
                        <a:rPr lang="en-GB" sz="800" b="1" dirty="0">
                          <a:latin typeface="Century Gothic" panose="020B0502020202020204" pitchFamily="34" charset="0"/>
                        </a:rPr>
                        <a:t>10/02/20</a:t>
                      </a:r>
                    </a:p>
                    <a:p>
                      <a:pPr algn="l"/>
                      <a:r>
                        <a:rPr lang="en-GB" sz="800" b="1" dirty="0">
                          <a:latin typeface="Century Gothic" panose="020B0502020202020204" pitchFamily="34" charset="0"/>
                        </a:rPr>
                        <a:t>09/03/20</a:t>
                      </a:r>
                    </a:p>
                    <a:p>
                      <a:pPr algn="l"/>
                      <a:r>
                        <a:rPr lang="en-GB" sz="800" b="1" dirty="0">
                          <a:latin typeface="Century Gothic" panose="020B0502020202020204" pitchFamily="34" charset="0"/>
                        </a:rPr>
                        <a:t>30/03/20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solidFill>
                            <a:schemeClr val="tx1"/>
                          </a:solidFill>
                          <a:highlight>
                            <a:srgbClr val="FFF0D2"/>
                          </a:highlight>
                          <a:latin typeface="Century Gothic" panose="020B0502020202020204" pitchFamily="34" charset="0"/>
                        </a:rPr>
                        <a:t>Cheese &amp; Tomato</a:t>
                      </a:r>
                    </a:p>
                    <a:p>
                      <a:r>
                        <a:rPr lang="en-GB" sz="800" dirty="0">
                          <a:solidFill>
                            <a:schemeClr val="tx1"/>
                          </a:solidFill>
                          <a:highlight>
                            <a:srgbClr val="FFF0D2"/>
                          </a:highlight>
                          <a:latin typeface="Century Gothic" panose="020B0502020202020204" pitchFamily="34" charset="0"/>
                        </a:rPr>
                        <a:t>Pizza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Chicken &amp; Sweetcorn Pie with Mash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Turkey</a:t>
                      </a: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Beef</a:t>
                      </a:r>
                      <a:r>
                        <a:rPr lang="en-GB" sz="800" baseline="0" dirty="0">
                          <a:highlight>
                            <a:srgbClr val="FFF0D2"/>
                          </a:highlight>
                          <a:latin typeface="Century Gothic" panose="020B0502020202020204" pitchFamily="34" charset="0"/>
                        </a:rPr>
                        <a:t> Pasta </a:t>
                      </a:r>
                    </a:p>
                    <a:p>
                      <a:r>
                        <a:rPr lang="en-GB" sz="800" baseline="0" dirty="0">
                          <a:highlight>
                            <a:srgbClr val="FFF0D2"/>
                          </a:highlight>
                          <a:latin typeface="Century Gothic" panose="020B0502020202020204" pitchFamily="34" charset="0"/>
                        </a:rPr>
                        <a:t>Bolognaise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in Batter </a:t>
                      </a: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1472932877"/>
                  </a:ext>
                </a:extLst>
              </a:tr>
              <a:tr h="28434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Chickpea Curry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With Rice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Jacket Potato with Beans &amp;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Quorn Roast Pieces with Roast Potatoes &amp; Gravy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Potato</a:t>
                      </a:r>
                      <a:r>
                        <a:rPr lang="en-GB" sz="800" baseline="0" dirty="0">
                          <a:highlight>
                            <a:srgbClr val="FFF0D2"/>
                          </a:highlight>
                          <a:latin typeface="Century Gothic" panose="020B0502020202020204" pitchFamily="34" charset="0"/>
                        </a:rPr>
                        <a:t> &amp; Courgette Stack</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4258717763"/>
                  </a:ext>
                </a:extLst>
              </a:tr>
              <a:tr h="29427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3</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 Soup with ½ Cheese Filled</a:t>
                      </a:r>
                      <a:r>
                        <a:rPr lang="en-GB" sz="800" baseline="0" dirty="0">
                          <a:highlight>
                            <a:srgbClr val="FFF0D2"/>
                          </a:highlight>
                          <a:latin typeface="Century Gothic" panose="020B0502020202020204" pitchFamily="34" charset="0"/>
                        </a:rPr>
                        <a:t> Baguette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Beans &amp;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Tomato Soup with ½ Cheese Filled Baguette </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Jacket Potato with Cheese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2401932975"/>
                  </a:ext>
                </a:extLst>
              </a:tr>
              <a:tr h="294276">
                <a:tc vMerge="1">
                  <a:txBody>
                    <a:bodyPr/>
                    <a:lstStyle/>
                    <a:p>
                      <a:endParaRPr lang="en-GB"/>
                    </a:p>
                  </a:txBody>
                  <a:tcPr/>
                </a:tc>
                <a:tc>
                  <a:txBody>
                    <a:bodyPr/>
                    <a:lstStyle/>
                    <a:p>
                      <a:pPr algn="l"/>
                      <a:r>
                        <a:rPr lang="en-GB" sz="800" dirty="0">
                          <a:latin typeface="Century Gothic" panose="020B0502020202020204" pitchFamily="34" charset="0"/>
                        </a:rPr>
                        <a:t>Vegetables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Carrot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Broccoli</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Cauliflower</a:t>
                      </a:r>
                    </a:p>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Green Beans</a:t>
                      </a:r>
                    </a:p>
                    <a:p>
                      <a:r>
                        <a:rPr lang="en-GB" sz="800" dirty="0">
                          <a:highlight>
                            <a:srgbClr val="FFF0D2"/>
                          </a:highlight>
                          <a:latin typeface="Century Gothic" panose="020B0502020202020204" pitchFamily="34" charset="0"/>
                        </a:rPr>
                        <a:t>Carrots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1550429241"/>
                  </a:ext>
                </a:extLst>
              </a:tr>
              <a:tr h="286618">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Lemon Cake</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Oaty</a:t>
                      </a:r>
                      <a:r>
                        <a:rPr lang="en-GB" sz="800" baseline="0" dirty="0">
                          <a:highlight>
                            <a:srgbClr val="FFF0D2"/>
                          </a:highlight>
                          <a:latin typeface="Century Gothic" panose="020B0502020202020204" pitchFamily="34" charset="0"/>
                        </a:rPr>
                        <a:t> Cookie</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p>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Chocolate</a:t>
                      </a:r>
                      <a:r>
                        <a:rPr lang="en-GB" sz="800" baseline="0" dirty="0">
                          <a:highlight>
                            <a:srgbClr val="FFF0D2"/>
                          </a:highlight>
                          <a:latin typeface="Century Gothic" panose="020B0502020202020204" pitchFamily="34" charset="0"/>
                        </a:rPr>
                        <a:t> Cake</a:t>
                      </a:r>
                      <a:r>
                        <a:rPr lang="en-GB" sz="800" dirty="0">
                          <a:highlight>
                            <a:srgbClr val="FFF0D2"/>
                          </a:highlight>
                          <a:latin typeface="Century Gothic" panose="020B0502020202020204" pitchFamily="34" charset="0"/>
                        </a:rPr>
                        <a:t> with Chocolate Drizzle</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a:highlight>
                            <a:srgbClr val="FFF0D2"/>
                          </a:highlight>
                          <a:latin typeface="Century Gothic" panose="020B0502020202020204" pitchFamily="34" charset="0"/>
                        </a:rPr>
                        <a:t>Jam Sponge </a:t>
                      </a:r>
                      <a:r>
                        <a:rPr lang="en-GB" sz="800" baseline="0" dirty="0">
                          <a:highlight>
                            <a:srgbClr val="FFF0D2"/>
                          </a:highlight>
                          <a:latin typeface="Century Gothic" panose="020B0502020202020204" pitchFamily="34" charset="0"/>
                        </a:rPr>
                        <a:t>with Custard</a:t>
                      </a:r>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Apple,</a:t>
                      </a:r>
                      <a:r>
                        <a:rPr lang="en-GB" sz="800" baseline="0" dirty="0">
                          <a:highlight>
                            <a:srgbClr val="FFF0D2"/>
                          </a:highlight>
                          <a:latin typeface="Century Gothic" panose="020B0502020202020204" pitchFamily="34" charset="0"/>
                        </a:rPr>
                        <a:t> Cheese &amp; Crackers</a:t>
                      </a:r>
                    </a:p>
                    <a:p>
                      <a:r>
                        <a:rPr lang="en-GB" sz="800" dirty="0">
                          <a:highlight>
                            <a:srgbClr val="FFF0D2"/>
                          </a:highlight>
                          <a:latin typeface="Century Gothic" panose="020B0502020202020204" pitchFamily="34" charset="0"/>
                        </a:rPr>
                        <a:t>Yoghurt</a:t>
                      </a:r>
                      <a:r>
                        <a:rPr lang="en-GB" sz="800" baseline="0" dirty="0">
                          <a:highlight>
                            <a:srgbClr val="FFF0D2"/>
                          </a:highlight>
                          <a:latin typeface="Century Gothic" panose="020B0502020202020204" pitchFamily="34" charset="0"/>
                        </a:rPr>
                        <a:t> /</a:t>
                      </a:r>
                      <a:r>
                        <a:rPr lang="en-GB" sz="800" dirty="0">
                          <a:highlight>
                            <a:srgbClr val="FFF0D2"/>
                          </a:highlight>
                          <a:latin typeface="Century Gothic" panose="020B0502020202020204" pitchFamily="34" charset="0"/>
                        </a:rPr>
                        <a:t>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a16="http://schemas.microsoft.com/office/drawing/2014/main" xmlns="" val="3354820727"/>
                  </a:ext>
                </a:extLst>
              </a:tr>
            </a:tbl>
          </a:graphicData>
        </a:graphic>
      </p:graphicFrame>
      <p:grpSp>
        <p:nvGrpSpPr>
          <p:cNvPr id="11" name="Group 10">
            <a:extLst>
              <a:ext uri="{FF2B5EF4-FFF2-40B4-BE49-F238E27FC236}">
                <a16:creationId xmlns:a16="http://schemas.microsoft.com/office/drawing/2014/main" xmlns="" id="{86F4646C-DD2C-4733-9A5D-C3EB14FF1231}"/>
              </a:ext>
            </a:extLst>
          </p:cNvPr>
          <p:cNvGrpSpPr/>
          <p:nvPr/>
        </p:nvGrpSpPr>
        <p:grpSpPr>
          <a:xfrm>
            <a:off x="1914434" y="592192"/>
            <a:ext cx="6523504" cy="183010"/>
            <a:chOff x="3090121" y="582255"/>
            <a:chExt cx="6523504" cy="183010"/>
          </a:xfrm>
        </p:grpSpPr>
        <p:sp>
          <p:nvSpPr>
            <p:cNvPr id="9" name="Rectangle 8">
              <a:extLst>
                <a:ext uri="{FF2B5EF4-FFF2-40B4-BE49-F238E27FC236}">
                  <a16:creationId xmlns:a16="http://schemas.microsoft.com/office/drawing/2014/main" xmlns="" id="{19C5CBCA-6DC8-4117-8FAB-88F122D31698}"/>
                </a:ext>
              </a:extLst>
            </p:cNvPr>
            <p:cNvSpPr/>
            <p:nvPr/>
          </p:nvSpPr>
          <p:spPr>
            <a:xfrm>
              <a:off x="309012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Monday</a:t>
              </a:r>
              <a:endParaRPr lang="en-GB" b="1"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xmlns="" id="{7CDAE57D-E8FD-480E-9CA8-4FC43F341F6B}"/>
                </a:ext>
              </a:extLst>
            </p:cNvPr>
            <p:cNvSpPr/>
            <p:nvPr/>
          </p:nvSpPr>
          <p:spPr>
            <a:xfrm>
              <a:off x="4461696"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Tuesday</a:t>
              </a:r>
              <a:endParaRPr lang="en-GB" b="1" dirty="0">
                <a:solidFill>
                  <a:schemeClr val="tx1"/>
                </a:solidFill>
                <a:latin typeface="Century Gothic" panose="020B0502020202020204" pitchFamily="34" charset="0"/>
              </a:endParaRPr>
            </a:p>
          </p:txBody>
        </p:sp>
        <p:sp>
          <p:nvSpPr>
            <p:cNvPr id="27" name="Rectangle 26">
              <a:extLst>
                <a:ext uri="{FF2B5EF4-FFF2-40B4-BE49-F238E27FC236}">
                  <a16:creationId xmlns:a16="http://schemas.microsoft.com/office/drawing/2014/main" xmlns="" id="{52110BFD-DD9C-43E0-AA20-DDA34CAA1F2E}"/>
                </a:ext>
              </a:extLst>
            </p:cNvPr>
            <p:cNvSpPr/>
            <p:nvPr/>
          </p:nvSpPr>
          <p:spPr>
            <a:xfrm>
              <a:off x="583327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Wednesday</a:t>
              </a:r>
              <a:endParaRPr lang="en-GB" b="1" dirty="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xmlns="" id="{4B311C07-8111-4A04-8E8C-C00C81E8EDFF}"/>
                </a:ext>
              </a:extLst>
            </p:cNvPr>
            <p:cNvSpPr/>
            <p:nvPr/>
          </p:nvSpPr>
          <p:spPr>
            <a:xfrm>
              <a:off x="8508488"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Friday</a:t>
              </a:r>
              <a:endParaRPr lang="en-GB" b="1" dirty="0">
                <a:solidFill>
                  <a:schemeClr val="tx1"/>
                </a:solidFill>
                <a:latin typeface="Century Gothic" panose="020B0502020202020204" pitchFamily="34" charset="0"/>
              </a:endParaRPr>
            </a:p>
          </p:txBody>
        </p:sp>
        <p:sp>
          <p:nvSpPr>
            <p:cNvPr id="29" name="Rectangle 28">
              <a:extLst>
                <a:ext uri="{FF2B5EF4-FFF2-40B4-BE49-F238E27FC236}">
                  <a16:creationId xmlns:a16="http://schemas.microsoft.com/office/drawing/2014/main" xmlns="" id="{4897B683-6AF4-4E8A-B0B0-BC537C8D422F}"/>
                </a:ext>
              </a:extLst>
            </p:cNvPr>
            <p:cNvSpPr/>
            <p:nvPr/>
          </p:nvSpPr>
          <p:spPr>
            <a:xfrm>
              <a:off x="7169242" y="582255"/>
              <a:ext cx="1105137" cy="172374"/>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Thursday</a:t>
              </a:r>
              <a:endParaRPr lang="en-GB" b="1" dirty="0">
                <a:solidFill>
                  <a:schemeClr val="tx1"/>
                </a:solidFill>
                <a:latin typeface="Century Gothic" panose="020B0502020202020204" pitchFamily="34" charset="0"/>
              </a:endParaRPr>
            </a:p>
          </p:txBody>
        </p:sp>
      </p:grpSp>
      <p:sp>
        <p:nvSpPr>
          <p:cNvPr id="12" name="Rectangle 11">
            <a:extLst>
              <a:ext uri="{FF2B5EF4-FFF2-40B4-BE49-F238E27FC236}">
                <a16:creationId xmlns:a16="http://schemas.microsoft.com/office/drawing/2014/main" xmlns="" id="{89AF887B-F3B6-4EF7-97D6-B8BCE0E9F8EE}"/>
              </a:ext>
            </a:extLst>
          </p:cNvPr>
          <p:cNvSpPr/>
          <p:nvPr/>
        </p:nvSpPr>
        <p:spPr>
          <a:xfrm>
            <a:off x="3897523" y="145924"/>
            <a:ext cx="3061209" cy="374405"/>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897523" y="111774"/>
            <a:ext cx="3287725" cy="369332"/>
          </a:xfrm>
          <a:prstGeom prst="rect">
            <a:avLst/>
          </a:prstGeom>
          <a:noFill/>
        </p:spPr>
        <p:txBody>
          <a:bodyPr wrap="square" rtlCol="0">
            <a:spAutoFit/>
          </a:bodyPr>
          <a:lstStyle/>
          <a:p>
            <a:pPr algn="ctr"/>
            <a:r>
              <a:rPr lang="en-GB" b="1" dirty="0">
                <a:latin typeface="Century Gothic" panose="020B0502020202020204" pitchFamily="34" charset="0"/>
              </a:rPr>
              <a:t>Spring Menu 2020</a:t>
            </a:r>
          </a:p>
        </p:txBody>
      </p:sp>
      <p:pic>
        <p:nvPicPr>
          <p:cNvPr id="32" name="Picture 31">
            <a:extLst>
              <a:ext uri="{FF2B5EF4-FFF2-40B4-BE49-F238E27FC236}">
                <a16:creationId xmlns:a16="http://schemas.microsoft.com/office/drawing/2014/main" xmlns="" id="{9E6FDFFB-FC91-4770-BCAD-26F7DBE3C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24" y="31032"/>
            <a:ext cx="1602025" cy="769695"/>
          </a:xfrm>
          <a:prstGeom prst="rect">
            <a:avLst/>
          </a:prstGeom>
        </p:spPr>
      </p:pic>
      <p:sp>
        <p:nvSpPr>
          <p:cNvPr id="38" name="TextBox 37">
            <a:extLst>
              <a:ext uri="{FF2B5EF4-FFF2-40B4-BE49-F238E27FC236}">
                <a16:creationId xmlns:a16="http://schemas.microsoft.com/office/drawing/2014/main" xmlns="" id="{7C4C2725-68A8-4351-8F8E-4939841F9026}"/>
              </a:ext>
            </a:extLst>
          </p:cNvPr>
          <p:cNvSpPr txBox="1"/>
          <p:nvPr/>
        </p:nvSpPr>
        <p:spPr>
          <a:xfrm>
            <a:off x="8826788" y="3013396"/>
            <a:ext cx="1160377" cy="3844814"/>
          </a:xfrm>
          <a:prstGeom prst="roundRect">
            <a:avLst/>
          </a:prstGeom>
          <a:solidFill>
            <a:srgbClr val="FF0000"/>
          </a:solidFill>
          <a:ln w="19050">
            <a:solidFill>
              <a:srgbClr val="FF0000"/>
            </a:solidFill>
          </a:ln>
        </p:spPr>
        <p:txBody>
          <a:bodyPr wrap="square" rtlCol="0">
            <a:spAutoFit/>
          </a:bodyPr>
          <a:lstStyle/>
          <a:p>
            <a:r>
              <a:rPr lang="en-GB" sz="740" b="1" dirty="0">
                <a:solidFill>
                  <a:schemeClr val="bg1"/>
                </a:solidFill>
                <a:latin typeface="Century Gothic" panose="020B0502020202020204" pitchFamily="34" charset="0"/>
              </a:rPr>
              <a:t>ALLERGY INFORMATION:</a:t>
            </a:r>
          </a:p>
          <a:p>
            <a:r>
              <a:rPr lang="en-GB" sz="740" dirty="0">
                <a:solidFill>
                  <a:schemeClr val="bg1"/>
                </a:solidFill>
                <a:latin typeface="Century Gothic" panose="020B0502020202020204" pitchFamily="34" charset="0"/>
              </a:rPr>
              <a:t> If your child has an allergy or intolerance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 traces or elements within products.</a:t>
            </a:r>
          </a:p>
        </p:txBody>
      </p:sp>
      <p:sp>
        <p:nvSpPr>
          <p:cNvPr id="39" name="Rounded Rectangle 18">
            <a:extLst>
              <a:ext uri="{FF2B5EF4-FFF2-40B4-BE49-F238E27FC236}">
                <a16:creationId xmlns:a16="http://schemas.microsoft.com/office/drawing/2014/main" xmlns="" id="{0A062528-88C9-45C7-B44D-74EFA60FD06F}"/>
              </a:ext>
            </a:extLst>
          </p:cNvPr>
          <p:cNvSpPr/>
          <p:nvPr/>
        </p:nvSpPr>
        <p:spPr>
          <a:xfrm>
            <a:off x="8826788" y="968443"/>
            <a:ext cx="1160377" cy="1992644"/>
          </a:xfrm>
          <a:prstGeom prst="roundRect">
            <a:avLst/>
          </a:prstGeom>
          <a:solidFill>
            <a:schemeClr val="accent3">
              <a:lumMod val="60000"/>
              <a:lumOff val="4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latin typeface="Century Gothic" panose="020B0502020202020204" pitchFamily="34" charset="0"/>
              </a:rPr>
              <a:t>Available  Daily:</a:t>
            </a:r>
            <a:endParaRPr lang="en-GB" sz="900" dirty="0">
              <a:solidFill>
                <a:schemeClr val="tx1"/>
              </a:solidFill>
              <a:latin typeface="Century Gothic" panose="020B0502020202020204" pitchFamily="34" charset="0"/>
            </a:endParaRPr>
          </a:p>
          <a:p>
            <a:r>
              <a:rPr lang="en-GB" sz="900" dirty="0">
                <a:solidFill>
                  <a:schemeClr val="tx1"/>
                </a:solidFill>
                <a:latin typeface="Century Gothic" panose="020B0502020202020204" pitchFamily="34" charset="0"/>
              </a:rPr>
              <a:t>- Freshly cooked jacket potatoes with a choice of fillings (where advertised)</a:t>
            </a:r>
          </a:p>
          <a:p>
            <a:r>
              <a:rPr lang="en-GB" sz="900" dirty="0">
                <a:solidFill>
                  <a:schemeClr val="tx1"/>
                </a:solidFill>
                <a:latin typeface="Century Gothic" panose="020B0502020202020204" pitchFamily="34" charset="0"/>
              </a:rPr>
              <a:t>- Bread freshly baked on site daily</a:t>
            </a:r>
          </a:p>
          <a:p>
            <a:r>
              <a:rPr lang="en-GB" sz="900" dirty="0">
                <a:solidFill>
                  <a:schemeClr val="tx1"/>
                </a:solidFill>
                <a:latin typeface="Century Gothic" panose="020B0502020202020204" pitchFamily="34" charset="0"/>
              </a:rPr>
              <a:t>- Daily salad selection</a:t>
            </a:r>
          </a:p>
        </p:txBody>
      </p:sp>
      <p:sp>
        <p:nvSpPr>
          <p:cNvPr id="3" name="Flowchart: Alternate Process 2">
            <a:extLst>
              <a:ext uri="{FF2B5EF4-FFF2-40B4-BE49-F238E27FC236}">
                <a16:creationId xmlns:a16="http://schemas.microsoft.com/office/drawing/2014/main" xmlns="" id="{EC69626E-B663-4911-AAD2-C7AFC63B1FD3}"/>
              </a:ext>
            </a:extLst>
          </p:cNvPr>
          <p:cNvSpPr/>
          <p:nvPr/>
        </p:nvSpPr>
        <p:spPr>
          <a:xfrm>
            <a:off x="8834354" y="18763"/>
            <a:ext cx="1001392" cy="886422"/>
          </a:xfrm>
          <a:prstGeom prst="flowChartAlternateProcess">
            <a:avLst/>
          </a:prstGeom>
          <a:solidFill>
            <a:srgbClr val="FFF0D2"/>
          </a:solidFill>
          <a:ln>
            <a:solidFill>
              <a:srgbClr val="FFF0D2"/>
            </a:solidFill>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xmlns="" id="{D1D42F4A-B30C-4006-A907-6584A43ECF54}"/>
              </a:ext>
            </a:extLst>
          </p:cNvPr>
          <p:cNvSpPr txBox="1"/>
          <p:nvPr/>
        </p:nvSpPr>
        <p:spPr>
          <a:xfrm>
            <a:off x="9099162" y="48432"/>
            <a:ext cx="773133" cy="846386"/>
          </a:xfrm>
          <a:prstGeom prst="rect">
            <a:avLst/>
          </a:prstGeom>
          <a:noFill/>
        </p:spPr>
        <p:txBody>
          <a:bodyPr wrap="square" rtlCol="0">
            <a:spAutoFit/>
          </a:bodyPr>
          <a:lstStyle/>
          <a:p>
            <a:r>
              <a:rPr lang="en-GB" sz="900" dirty="0"/>
              <a:t>Added Plant Power</a:t>
            </a:r>
          </a:p>
          <a:p>
            <a:endParaRPr lang="en-GB" sz="400" dirty="0"/>
          </a:p>
          <a:p>
            <a:r>
              <a:rPr lang="en-GB" sz="900" dirty="0"/>
              <a:t>Vegan</a:t>
            </a:r>
          </a:p>
          <a:p>
            <a:endParaRPr lang="en-GB" sz="900" dirty="0"/>
          </a:p>
          <a:p>
            <a:r>
              <a:rPr lang="en-GB" sz="900" dirty="0"/>
              <a:t>Wholemeal</a:t>
            </a:r>
          </a:p>
        </p:txBody>
      </p:sp>
      <p:pic>
        <p:nvPicPr>
          <p:cNvPr id="5" name="Picture 4" descr="A picture containing object&#10;&#10;Description automatically generated">
            <a:extLst>
              <a:ext uri="{FF2B5EF4-FFF2-40B4-BE49-F238E27FC236}">
                <a16:creationId xmlns:a16="http://schemas.microsoft.com/office/drawing/2014/main" xmlns="" id="{2BF251B2-2E7A-4902-99F4-FAFBCD64F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816" y="1350765"/>
            <a:ext cx="321135" cy="152539"/>
          </a:xfrm>
          <a:prstGeom prst="rect">
            <a:avLst/>
          </a:prstGeom>
        </p:spPr>
      </p:pic>
      <p:pic>
        <p:nvPicPr>
          <p:cNvPr id="54" name="Picture 53" descr="A close up of a logo&#10;&#10;Description automatically generated">
            <a:extLst>
              <a:ext uri="{FF2B5EF4-FFF2-40B4-BE49-F238E27FC236}">
                <a16:creationId xmlns:a16="http://schemas.microsoft.com/office/drawing/2014/main" xmlns="" id="{79CAC17D-E133-473D-A1AF-101D1134C5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8036" y="2862258"/>
            <a:ext cx="257603" cy="259477"/>
          </a:xfrm>
          <a:prstGeom prst="rect">
            <a:avLst/>
          </a:prstGeom>
        </p:spPr>
      </p:pic>
      <p:pic>
        <p:nvPicPr>
          <p:cNvPr id="55" name="Picture 54" descr="A close up of a logo&#10;&#10;Description automatically generated">
            <a:extLst>
              <a:ext uri="{FF2B5EF4-FFF2-40B4-BE49-F238E27FC236}">
                <a16:creationId xmlns:a16="http://schemas.microsoft.com/office/drawing/2014/main" xmlns="" id="{9629CDDA-80DF-47CA-B3DF-829FBC6C6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280" y="4641854"/>
            <a:ext cx="278359" cy="280384"/>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xmlns="" id="{A0D45582-701C-475B-9381-A09AF0A21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261" y="3260573"/>
            <a:ext cx="321135" cy="152539"/>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xmlns="" id="{A1CCBCEE-0788-4087-8F08-1B69AF0E6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8177" y="415879"/>
            <a:ext cx="321135" cy="1525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xmlns="" id="{06E32874-66F5-4AF7-BFC4-0648DB557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78" y="5047294"/>
            <a:ext cx="321135" cy="152539"/>
          </a:xfrm>
          <a:prstGeom prst="rect">
            <a:avLst/>
          </a:prstGeom>
        </p:spPr>
      </p:pic>
      <p:pic>
        <p:nvPicPr>
          <p:cNvPr id="45" name="Picture 44" descr="A close up of a logo&#10;&#10;Description automatically generated">
            <a:extLst>
              <a:ext uri="{FF2B5EF4-FFF2-40B4-BE49-F238E27FC236}">
                <a16:creationId xmlns:a16="http://schemas.microsoft.com/office/drawing/2014/main" xmlns="" id="{B4E3BDD9-29CD-40CC-B734-F3745926F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665" y="6049846"/>
            <a:ext cx="278359" cy="280384"/>
          </a:xfrm>
          <a:prstGeom prst="rect">
            <a:avLst/>
          </a:prstGeom>
        </p:spPr>
      </p:pic>
      <p:pic>
        <p:nvPicPr>
          <p:cNvPr id="66" name="Picture 65" descr="A close up of a logo&#10;&#10;Description automatically generated">
            <a:extLst>
              <a:ext uri="{FF2B5EF4-FFF2-40B4-BE49-F238E27FC236}">
                <a16:creationId xmlns:a16="http://schemas.microsoft.com/office/drawing/2014/main" xmlns="" id="{12ED9A08-CC4E-4787-A277-EBFFF53AB2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6950" y="601058"/>
            <a:ext cx="278359" cy="280384"/>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xmlns="" id="{1E50D5DA-88E5-46CC-A192-AB55A5D9E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407" y="1327222"/>
            <a:ext cx="321135" cy="152539"/>
          </a:xfrm>
          <a:prstGeom prst="rect">
            <a:avLst/>
          </a:prstGeom>
        </p:spPr>
      </p:pic>
      <p:pic>
        <p:nvPicPr>
          <p:cNvPr id="44" name="Picture 43" descr="A close up of a logo&#10;&#10;Description automatically generated">
            <a:extLst>
              <a:ext uri="{FF2B5EF4-FFF2-40B4-BE49-F238E27FC236}">
                <a16:creationId xmlns:a16="http://schemas.microsoft.com/office/drawing/2014/main" xmlns="" id="{8C1F9C35-6C46-4158-AB8F-E5483D680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9944" y="75523"/>
            <a:ext cx="257603" cy="257603"/>
          </a:xfrm>
          <a:prstGeom prst="rect">
            <a:avLst/>
          </a:prstGeom>
        </p:spPr>
      </p:pic>
      <p:pic>
        <p:nvPicPr>
          <p:cNvPr id="52" name="Picture 51" descr="A close up of a logo&#10;&#10;Description automatically generated">
            <a:extLst>
              <a:ext uri="{FF2B5EF4-FFF2-40B4-BE49-F238E27FC236}">
                <a16:creationId xmlns:a16="http://schemas.microsoft.com/office/drawing/2014/main" xmlns="" id="{70F57913-2A2E-4E6C-88F0-7A3AA9B25C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3388" y="4641854"/>
            <a:ext cx="257603" cy="257603"/>
          </a:xfrm>
          <a:prstGeom prst="rect">
            <a:avLst/>
          </a:prstGeom>
        </p:spPr>
      </p:pic>
      <p:pic>
        <p:nvPicPr>
          <p:cNvPr id="60" name="Picture 59" descr="A close up of a logo&#10;&#10;Description automatically generated">
            <a:extLst>
              <a:ext uri="{FF2B5EF4-FFF2-40B4-BE49-F238E27FC236}">
                <a16:creationId xmlns:a16="http://schemas.microsoft.com/office/drawing/2014/main" xmlns="" id="{F7B285D8-F28D-4C97-ABAA-095828F64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750" y="912398"/>
            <a:ext cx="257603" cy="257603"/>
          </a:xfrm>
          <a:prstGeom prst="rect">
            <a:avLst/>
          </a:prstGeom>
        </p:spPr>
      </p:pic>
      <p:pic>
        <p:nvPicPr>
          <p:cNvPr id="62" name="Picture 61" descr="A close up of a logo&#10;&#10;Description automatically generated">
            <a:extLst>
              <a:ext uri="{FF2B5EF4-FFF2-40B4-BE49-F238E27FC236}">
                <a16:creationId xmlns:a16="http://schemas.microsoft.com/office/drawing/2014/main" xmlns="" id="{71B99E21-74A7-41B4-82BC-53820F0BC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8278" y="6031195"/>
            <a:ext cx="278359" cy="280384"/>
          </a:xfrm>
          <a:prstGeom prst="rect">
            <a:avLst/>
          </a:prstGeom>
        </p:spPr>
      </p:pic>
      <p:pic>
        <p:nvPicPr>
          <p:cNvPr id="33" name="Picture 32" descr="A close up of a logo&#10;&#10;Description automatically generated">
            <a:extLst>
              <a:ext uri="{FF2B5EF4-FFF2-40B4-BE49-F238E27FC236}">
                <a16:creationId xmlns:a16="http://schemas.microsoft.com/office/drawing/2014/main" xmlns="" id="{79CAC17D-E133-473D-A1AF-101D1134C5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6310" y="901622"/>
            <a:ext cx="257603" cy="259477"/>
          </a:xfrm>
          <a:prstGeom prst="rect">
            <a:avLst/>
          </a:prstGeom>
        </p:spPr>
      </p:pic>
    </p:spTree>
    <p:extLst>
      <p:ext uri="{BB962C8B-B14F-4D97-AF65-F5344CB8AC3E}">
        <p14:creationId xmlns:p14="http://schemas.microsoft.com/office/powerpoint/2010/main" val="3061984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053289-19df-4a0d-ba79-24174fdaa722">
      <Value>2</Value>
    </TaxCatchAll>
    <e72ff13f1b664d099034ef488b8ed406 xmlns="84053289-19df-4a0d-ba79-24174fdaa722">
      <Terms xmlns="http://schemas.microsoft.com/office/infopath/2007/PartnerControls">
        <TermInfo xmlns="http://schemas.microsoft.com/office/infopath/2007/PartnerControls">
          <TermName xmlns="http://schemas.microsoft.com/office/infopath/2007/PartnerControls">CaterLink</TermName>
          <TermId xmlns="http://schemas.microsoft.com/office/infopath/2007/PartnerControls">6b7c7025-ee94-469a-84b5-af43f06be2f7</TermId>
        </TermInfo>
      </Terms>
    </e72ff13f1b664d099034ef488b8ed406>
    <Category xmlns="fde98e28-7625-451c-8c53-44dda40a03da">Other</Category>
    <Sector xmlns="fde98e28-7625-451c-8c53-44dda40a03da">Secondary</Sector>
    <Season xmlns="fde98e28-7625-451c-8c53-44dda40a03da" xsi:nil="true"/>
    <Description0 xmlns="fde98e28-7625-451c-8c53-44dda40a03da">Template - Weekly Menu Cycle (to be printed on plain paper)</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CaterLink Library" ma:contentTypeID="0x01010052FFBB5F4ECAC345B68EA5B0F012F2CB001D2DD4021E51ED469CD64ECCA14AA431" ma:contentTypeVersion="17" ma:contentTypeDescription="" ma:contentTypeScope="" ma:versionID="fd127ddd02a0ba9c1541c8ea31bbc3b9">
  <xsd:schema xmlns:xsd="http://www.w3.org/2001/XMLSchema" xmlns:xs="http://www.w3.org/2001/XMLSchema" xmlns:p="http://schemas.microsoft.com/office/2006/metadata/properties" xmlns:ns2="84053289-19df-4a0d-ba79-24174fdaa722" xmlns:ns3="fde98e28-7625-451c-8c53-44dda40a03da" targetNamespace="http://schemas.microsoft.com/office/2006/metadata/properties" ma:root="true" ma:fieldsID="6c68bff28220322ca83ed96fa0b2f089" ns2:_="" ns3:_="">
    <xsd:import namespace="84053289-19df-4a0d-ba79-24174fdaa722"/>
    <xsd:import namespace="fde98e28-7625-451c-8c53-44dda40a03da"/>
    <xsd:element name="properties">
      <xsd:complexType>
        <xsd:sequence>
          <xsd:element name="documentManagement">
            <xsd:complexType>
              <xsd:all>
                <xsd:element ref="ns2:TaxCatchAll" minOccurs="0"/>
                <xsd:element ref="ns2:TaxCatchAllLabel" minOccurs="0"/>
                <xsd:element ref="ns2:e72ff13f1b664d099034ef488b8ed406" minOccurs="0"/>
                <xsd:element ref="ns3:Sector" minOccurs="0"/>
                <xsd:element ref="ns3:Category" minOccurs="0"/>
                <xsd:element ref="ns3:Season"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53289-19df-4a0d-ba79-24174fdaa72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dd14cfc-4989-4c77-a8f5-968de01c02bd}" ma:internalName="TaxCatchAll" ma:showField="CatchAllData" ma:web="942a2052-b5dd-4187-9169-60830e34261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dd14cfc-4989-4c77-a8f5-968de01c02bd}" ma:internalName="TaxCatchAllLabel" ma:readOnly="true" ma:showField="CatchAllDataLabel" ma:web="942a2052-b5dd-4187-9169-60830e342617">
      <xsd:complexType>
        <xsd:complexContent>
          <xsd:extension base="dms:MultiChoiceLookup">
            <xsd:sequence>
              <xsd:element name="Value" type="dms:Lookup" maxOccurs="unbounded" minOccurs="0" nillable="true"/>
            </xsd:sequence>
          </xsd:extension>
        </xsd:complexContent>
      </xsd:complexType>
    </xsd:element>
    <xsd:element name="e72ff13f1b664d099034ef488b8ed406" ma:index="11" nillable="true" ma:taxonomy="true" ma:internalName="e72ff13f1b664d099034ef488b8ed406" ma:taxonomyFieldName="Company_x0020_Metadata" ma:displayName="Company-Metadata" ma:readOnly="false" ma:default="2;#CaterLink|6b7c7025-ee94-469a-84b5-af43f06be2f7" ma:fieldId="{e72ff13f-1b66-4d09-9034-ef488b8ed406}" ma:taxonomyMulti="true" ma:sspId="44daa782-f5eb-4b1d-9e96-5b2bf63ae0ae" ma:termSetId="1ccc5a69-7d96-4eaa-b490-024d0e35738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e98e28-7625-451c-8c53-44dda40a03da" elementFormDefault="qualified">
    <xsd:import namespace="http://schemas.microsoft.com/office/2006/documentManagement/types"/>
    <xsd:import namespace="http://schemas.microsoft.com/office/infopath/2007/PartnerControls"/>
    <xsd:element name="Sector" ma:index="13" nillable="true" ma:displayName="Sector" ma:format="Dropdown" ma:internalName="Sector" ma:readOnly="false">
      <xsd:simpleType>
        <xsd:restriction base="dms:Choice">
          <xsd:enumeration value="Primary"/>
          <xsd:enumeration value="Secondary"/>
          <xsd:enumeration value="College"/>
        </xsd:restriction>
      </xsd:simpleType>
    </xsd:element>
    <xsd:element name="Category" ma:index="14" nillable="true" ma:displayName="Category" ma:format="Dropdown" ma:internalName="Category">
      <xsd:simpleType>
        <xsd:restriction base="dms:Choice">
          <xsd:enumeration value="Destination Days"/>
          <xsd:enumeration value="Discovery Days"/>
          <xsd:enumeration value="Food Offers"/>
          <xsd:enumeration value="Foodie Facts"/>
          <xsd:enumeration value="Impulse Promotions"/>
          <xsd:enumeration value="Loyalty Posters"/>
          <xsd:enumeration value="Meal Deal"/>
          <xsd:enumeration value="Menu Flyers"/>
          <xsd:enumeration value="Other"/>
          <xsd:enumeration value="Pop Up"/>
          <xsd:enumeration value="Provenance"/>
          <xsd:enumeration value="QR Codes"/>
          <xsd:enumeration value="Useful Images"/>
        </xsd:restriction>
      </xsd:simpleType>
    </xsd:element>
    <xsd:element name="Season" ma:index="15" nillable="true" ma:displayName="Season" ma:format="Dropdown" ma:hidden="true" ma:internalName="Season" ma:readOnly="false">
      <xsd:simpleType>
        <xsd:restriction base="dms:Choice">
          <xsd:enumeration value="Spring"/>
          <xsd:enumeration value="Summer"/>
          <xsd:enumeration value="Autumn"/>
          <xsd:enumeration value="Winter"/>
        </xsd:restriction>
      </xsd:simpleType>
    </xsd:element>
    <xsd:element name="Description0" ma:index="16"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4daa782-f5eb-4b1d-9e96-5b2bf63ae0ae" ContentTypeId="0x01010052FFBB5F4ECAC345B68EA5B0F012F2CB" PreviousValue="false"/>
</file>

<file path=customXml/itemProps1.xml><?xml version="1.0" encoding="utf-8"?>
<ds:datastoreItem xmlns:ds="http://schemas.openxmlformats.org/officeDocument/2006/customXml" ds:itemID="{38B72B72-EFE2-4371-B500-B2B9B1CA3EDB}">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84053289-19df-4a0d-ba79-24174fdaa722"/>
    <ds:schemaRef ds:uri="fde98e28-7625-451c-8c53-44dda40a03da"/>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DDEB18C1-AF1D-4CE1-9301-75787EDEA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53289-19df-4a0d-ba79-24174fdaa722"/>
    <ds:schemaRef ds:uri="fde98e28-7625-451c-8c53-44dda40a0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4.xml><?xml version="1.0" encoding="utf-8"?>
<ds:datastoreItem xmlns:ds="http://schemas.openxmlformats.org/officeDocument/2006/customXml" ds:itemID="{13368634-8872-4DB1-B9B5-5E3EB503616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4959</TotalTime>
  <Words>576</Words>
  <Application>Microsoft Office PowerPoint</Application>
  <PresentationFormat>A4 Paper (210x297 mm)</PresentationFormat>
  <Paragraphs>169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Sue Molyneux</cp:lastModifiedBy>
  <cp:revision>372</cp:revision>
  <cp:lastPrinted>2019-12-20T09:56:02Z</cp:lastPrinted>
  <dcterms:created xsi:type="dcterms:W3CDTF">2014-08-19T19:35:20Z</dcterms:created>
  <dcterms:modified xsi:type="dcterms:W3CDTF">2019-12-20T09:56:41Z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0x01010052FFBB5F4ECAC345B68EA5B0F012F2CB001D2DD4021E51ED469CD64ECCA14AA431</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